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5"/>
  </p:handoutMasterIdLst>
  <p:sldIdLst>
    <p:sldId id="256" r:id="rId2"/>
    <p:sldId id="257" r:id="rId3"/>
    <p:sldId id="258" r:id="rId4"/>
    <p:sldId id="270" r:id="rId5"/>
    <p:sldId id="263" r:id="rId6"/>
    <p:sldId id="262" r:id="rId7"/>
    <p:sldId id="259" r:id="rId8"/>
    <p:sldId id="264" r:id="rId9"/>
    <p:sldId id="265" r:id="rId10"/>
    <p:sldId id="266" r:id="rId11"/>
    <p:sldId id="267" r:id="rId12"/>
    <p:sldId id="268" r:id="rId13"/>
    <p:sldId id="269"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248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797A3E-D2C1-1E4A-86B8-A9E94CFF1275}" type="slidenum">
              <a:rPr lang="it-IT" smtClean="0"/>
              <a:t>‹n.›</a:t>
            </a:fld>
            <a:endParaRPr lang="it-IT"/>
          </a:p>
        </p:txBody>
      </p:sp>
    </p:spTree>
    <p:extLst>
      <p:ext uri="{BB962C8B-B14F-4D97-AF65-F5344CB8AC3E}">
        <p14:creationId xmlns:p14="http://schemas.microsoft.com/office/powerpoint/2010/main" val="18787287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it-IT" smtClean="0"/>
              <a:t>Fare clic per modificare stile</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0141F280-8B3F-4AE5-AF7A-9B86548DF818}" type="datetimeFigureOut">
              <a:rPr lang="it-IT" smtClean="0"/>
              <a:t>02/10/2011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1B9374-A4AC-4C4A-B988-E8C543199A46}" type="slidenum">
              <a:rPr lang="it-IT" smtClean="0"/>
              <a:t>‹n.›</a:t>
            </a:fld>
            <a:endParaRPr lang="it-IT"/>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sopra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it-IT" smtClean="0"/>
              <a:t>Fare clic per modificare stile</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spcBef>
                <a:spcPts val="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0141F280-8B3F-4AE5-AF7A-9B86548DF818}" type="datetimeFigureOut">
              <a:rPr lang="it-IT" smtClean="0"/>
              <a:t>02/10/2011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0141F280-8B3F-4AE5-AF7A-9B86548DF818}" type="datetimeFigureOut">
              <a:rPr lang="it-IT" smtClean="0"/>
              <a:t>02/10/2011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it-IT" smtClean="0"/>
              <a:t>Fare clic per modificare stile</a:t>
            </a:r>
            <a:endParaRPr/>
          </a:p>
        </p:txBody>
      </p:sp>
      <p:sp>
        <p:nvSpPr>
          <p:cNvPr id="3" name="Vertical Text Placeholder 2"/>
          <p:cNvSpPr>
            <a:spLocks noGrp="1"/>
          </p:cNvSpPr>
          <p:nvPr>
            <p:ph type="body" orient="vert" idx="1"/>
          </p:nvPr>
        </p:nvSpPr>
        <p:spPr>
          <a:xfrm>
            <a:off x="820737" y="414015"/>
            <a:ext cx="6144839" cy="5610268"/>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0141F280-8B3F-4AE5-AF7A-9B86548DF818}" type="datetimeFigureOut">
              <a:rPr lang="it-IT" smtClean="0"/>
              <a:t>02/10/2011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0141F280-8B3F-4AE5-AF7A-9B86548DF818}" type="datetimeFigureOut">
              <a:rPr lang="it-IT" smtClean="0"/>
              <a:t>02/10/2011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it-IT" smtClean="0"/>
              <a:t>Fare clic per modificare stile</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0141F280-8B3F-4AE5-AF7A-9B86548DF818}" type="datetimeFigureOut">
              <a:rPr lang="it-IT" smtClean="0"/>
              <a:t>02/10/2011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it-IT" smtClean="0"/>
              <a:t>Fare clic per modificare stile</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0141F280-8B3F-4AE5-AF7A-9B86548DF818}" type="datetimeFigureOut">
              <a:rPr lang="it-IT" smtClean="0"/>
              <a:t>02/10/2011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0141F280-8B3F-4AE5-AF7A-9B86548DF818}" type="datetimeFigureOut">
              <a:rPr lang="it-IT" smtClean="0"/>
              <a:t>02/10/2011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0141F280-8B3F-4AE5-AF7A-9B86548DF818}" type="datetimeFigureOut">
              <a:rPr lang="it-IT" smtClean="0"/>
              <a:t>02/10/2011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41F280-8B3F-4AE5-AF7A-9B86548DF818}" type="datetimeFigureOut">
              <a:rPr lang="it-IT" smtClean="0"/>
              <a:t>02/10/2011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it-IT" smtClean="0"/>
              <a:t>Fare clic per modificare stile</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2173288" indent="-344488">
              <a:defRPr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0141F280-8B3F-4AE5-AF7A-9B86548DF818}" type="datetimeFigureOut">
              <a:rPr lang="it-IT" smtClean="0"/>
              <a:t>02/10/2011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it-IT" smtClean="0"/>
              <a:t>Fare clic per modificare stile</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spcBef>
                <a:spcPts val="60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0141F280-8B3F-4AE5-AF7A-9B86548DF818}" type="datetimeFigureOut">
              <a:rPr lang="it-IT" smtClean="0"/>
              <a:t>02/10/2011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A1B9374-A4AC-4C4A-B988-E8C543199A46}"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4"/>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it-IT" smtClean="0"/>
              <a:t>Fare clic per modificare stile</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0141F280-8B3F-4AE5-AF7A-9B86548DF818}" type="datetimeFigureOut">
              <a:rPr lang="it-IT" smtClean="0"/>
              <a:t>02/10/2011</a:t>
            </a:fld>
            <a:endParaRPr lang="it-IT"/>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endParaRPr lang="it-IT"/>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1A1B9374-A4AC-4C4A-B988-E8C543199A46}"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ctr" defTabSz="914400" rtl="0" eaLnBrk="1" latinLnBrk="0" hangingPunct="1">
        <a:spcBef>
          <a:spcPct val="0"/>
        </a:spcBef>
        <a:buNone/>
        <a:defRPr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5"/>
        </a:buBlip>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5"/>
        </a:buBlip>
        <a:defRPr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5"/>
        </a:buBlip>
        <a:defRPr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1732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5161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860675"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3205163" indent="-344488" algn="l" defTabSz="914400" rtl="0" eaLnBrk="1" latinLnBrk="0" hangingPunct="1">
        <a:spcBef>
          <a:spcPct val="20000"/>
        </a:spcBef>
        <a:buFontTx/>
        <a:buBlip>
          <a:blip r:embed="rId15"/>
        </a:buBlip>
        <a:defRPr lang="en-US"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Introduzione al .NET Framework</a:t>
            </a:r>
          </a:p>
        </p:txBody>
      </p:sp>
      <p:sp>
        <p:nvSpPr>
          <p:cNvPr id="3" name="Sottotitolo 2"/>
          <p:cNvSpPr>
            <a:spLocks noGrp="1"/>
          </p:cNvSpPr>
          <p:nvPr>
            <p:ph type="subTitle" idx="1"/>
          </p:nvPr>
        </p:nvSpPr>
        <p:spPr/>
        <p:txBody>
          <a:bodyPr/>
          <a:lstStyle/>
          <a:p>
            <a:r>
              <a:rPr lang="it-IT" dirty="0" smtClean="0"/>
              <a:t>A. Ferrari</a:t>
            </a:r>
            <a:endParaRPr lang="it-IT" dirty="0"/>
          </a:p>
        </p:txBody>
      </p:sp>
    </p:spTree>
    <p:extLst>
      <p:ext uri="{BB962C8B-B14F-4D97-AF65-F5344CB8AC3E}">
        <p14:creationId xmlns:p14="http://schemas.microsoft.com/office/powerpoint/2010/main" val="945326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JIT</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Il codice </a:t>
            </a:r>
            <a:r>
              <a:rPr lang="it-IT" dirty="0"/>
              <a:t>MSIL è costituito da istruzioni indipendenti dalla CPU non può essere eseguito direttamente ma occorre eseguire un’ulteriore compilazione in linguaggio </a:t>
            </a:r>
            <a:r>
              <a:rPr lang="it-IT" dirty="0" smtClean="0"/>
              <a:t>nativo.</a:t>
            </a:r>
          </a:p>
          <a:p>
            <a:r>
              <a:rPr lang="it-IT" dirty="0" smtClean="0"/>
              <a:t>I </a:t>
            </a:r>
            <a:r>
              <a:rPr lang="it-IT" dirty="0"/>
              <a:t>compilatori che effettuano la conversione da Microsoft Intermediate Language a codice nativo prendono il nome di compilatori JIT (Just In time): il Common Language Runtime fornisce un compilatore JIT per ogni architettura supportata questo rende il codice MSIL altamente portabile da un sistema all’altro (è ciò che accade anche con Java e le Java Virtual Machine</a:t>
            </a:r>
            <a:r>
              <a:rPr lang="it-IT" dirty="0" smtClean="0"/>
              <a:t>).</a:t>
            </a:r>
          </a:p>
          <a:p>
            <a:r>
              <a:rPr lang="it-IT" dirty="0" smtClean="0"/>
              <a:t>I </a:t>
            </a:r>
            <a:r>
              <a:rPr lang="it-IT" dirty="0"/>
              <a:t>compilatori JIT prendono questo nome </a:t>
            </a:r>
            <a:r>
              <a:rPr lang="it-IT" dirty="0" smtClean="0"/>
              <a:t>perché </a:t>
            </a:r>
            <a:r>
              <a:rPr lang="it-IT" dirty="0"/>
              <a:t>prendono in </a:t>
            </a:r>
            <a:r>
              <a:rPr lang="it-IT" dirty="0" smtClean="0"/>
              <a:t>considerazione </a:t>
            </a:r>
            <a:r>
              <a:rPr lang="it-IT" dirty="0"/>
              <a:t>l’ipotesi che parte del codice MSIL non venga mai chiamato durante l’esecuzione pertanto piuttosto che convertire tutto il codice contenuto in un PE in codice nativo, viene convertito soltanto il codice MSIL necessario in fase di esecuzione ed il codice nativo risultate viene memorizzato per soddisfare le eventuali chiamate successive.</a:t>
            </a:r>
          </a:p>
        </p:txBody>
      </p:sp>
    </p:spTree>
    <p:extLst>
      <p:ext uri="{BB962C8B-B14F-4D97-AF65-F5344CB8AC3E}">
        <p14:creationId xmlns:p14="http://schemas.microsoft.com/office/powerpoint/2010/main" val="441677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.NET e Java</a:t>
            </a:r>
            <a:endParaRPr lang="it-IT" dirty="0"/>
          </a:p>
        </p:txBody>
      </p:sp>
      <p:sp>
        <p:nvSpPr>
          <p:cNvPr id="3" name="Segnaposto contenuto 2"/>
          <p:cNvSpPr>
            <a:spLocks noGrp="1"/>
          </p:cNvSpPr>
          <p:nvPr>
            <p:ph idx="1"/>
          </p:nvPr>
        </p:nvSpPr>
        <p:spPr/>
        <p:txBody>
          <a:bodyPr>
            <a:normAutofit fontScale="85000" lnSpcReduction="10000"/>
          </a:bodyPr>
          <a:lstStyle/>
          <a:p>
            <a:r>
              <a:rPr lang="it-IT" dirty="0"/>
              <a:t>La compilazione in .NET è molto simile concettualmente alla compilazione che avviene in ambiente Java: il </a:t>
            </a:r>
            <a:r>
              <a:rPr lang="it-IT" dirty="0" err="1"/>
              <a:t>bytecode</a:t>
            </a:r>
            <a:r>
              <a:rPr lang="it-IT" dirty="0"/>
              <a:t>, risultato della compilazione Java, viene di volta in volta interpretato dalla Java Virtual Machine e tradotto nel codice nativo appropriato per l’architettura che si sta </a:t>
            </a:r>
            <a:r>
              <a:rPr lang="it-IT" dirty="0" smtClean="0"/>
              <a:t>utilizzando.</a:t>
            </a:r>
          </a:p>
          <a:p>
            <a:r>
              <a:rPr lang="it-IT" dirty="0" smtClean="0"/>
              <a:t>La </a:t>
            </a:r>
            <a:r>
              <a:rPr lang="it-IT" dirty="0"/>
              <a:t>compilazione Just In Time non fa altro che tradurre il codice espresso in Microsoft Intermediate Language (MSIL) in codice nativo eseguibile dall’architettura </a:t>
            </a:r>
            <a:r>
              <a:rPr lang="it-IT" dirty="0" smtClean="0"/>
              <a:t>utilizzata.</a:t>
            </a:r>
          </a:p>
          <a:p>
            <a:r>
              <a:rPr lang="it-IT" dirty="0" smtClean="0"/>
              <a:t>Per </a:t>
            </a:r>
            <a:r>
              <a:rPr lang="it-IT" dirty="0"/>
              <a:t>ottimizzare le prestazioni il codice compilato Just In Time viene memorizzato per far fronte a chiamate future dello stesso.</a:t>
            </a:r>
          </a:p>
        </p:txBody>
      </p:sp>
    </p:spTree>
    <p:extLst>
      <p:ext uri="{BB962C8B-B14F-4D97-AF65-F5344CB8AC3E}">
        <p14:creationId xmlns:p14="http://schemas.microsoft.com/office/powerpoint/2010/main" val="265553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JIT in azione</a:t>
            </a:r>
            <a:endParaRPr lang="it-IT" dirty="0"/>
          </a:p>
        </p:txBody>
      </p:sp>
      <p:pic>
        <p:nvPicPr>
          <p:cNvPr id="1026" name="Picture 2" descr="Compilazione JI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52011" r="-52011"/>
          <a:stretch>
            <a:fillRect/>
          </a:stretch>
        </p:blipFill>
        <p:spPr bwMode="auto">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1507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Interoperabilità</a:t>
            </a:r>
            <a:endParaRPr lang="it-IT" dirty="0"/>
          </a:p>
        </p:txBody>
      </p:sp>
      <p:sp>
        <p:nvSpPr>
          <p:cNvPr id="3" name="Segnaposto contenuto 2"/>
          <p:cNvSpPr>
            <a:spLocks noGrp="1"/>
          </p:cNvSpPr>
          <p:nvPr>
            <p:ph idx="1"/>
          </p:nvPr>
        </p:nvSpPr>
        <p:spPr/>
        <p:txBody>
          <a:bodyPr>
            <a:normAutofit lnSpcReduction="10000"/>
          </a:bodyPr>
          <a:lstStyle/>
          <a:p>
            <a:r>
              <a:rPr lang="it-IT" dirty="0"/>
              <a:t>Common Language Runtime fornisce il supporto per l’interoperabilità dei linguaggi ovvero la capacità di interagire con codice scritto in un linguaggio di programmazione </a:t>
            </a:r>
            <a:r>
              <a:rPr lang="it-IT" dirty="0" smtClean="0"/>
              <a:t>differente.</a:t>
            </a:r>
          </a:p>
          <a:p>
            <a:r>
              <a:rPr lang="it-IT" dirty="0" smtClean="0"/>
              <a:t>Fondamentalmente </a:t>
            </a:r>
            <a:r>
              <a:rPr lang="it-IT" dirty="0"/>
              <a:t>l’interoperabilità è garantita dall’utilizzo di un sistema di tipi comuni e dall’utilizzo dei metadati che definiscono un meccanismo unico e soprattutto indipendente dal linguaggio per l’archiviazione ed il recupero delle informazioni sui tipi utilizzati.</a:t>
            </a:r>
          </a:p>
        </p:txBody>
      </p:sp>
    </p:spTree>
    <p:extLst>
      <p:ext uri="{BB962C8B-B14F-4D97-AF65-F5344CB8AC3E}">
        <p14:creationId xmlns:p14="http://schemas.microsoft.com/office/powerpoint/2010/main" val="2693772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blackWhite">
          <a:xfrm>
            <a:off x="457200" y="4876800"/>
            <a:ext cx="5562600" cy="609600"/>
          </a:xfrm>
          <a:prstGeom prst="rect">
            <a:avLst/>
          </a:prstGeom>
          <a:gradFill rotWithShape="0">
            <a:gsLst>
              <a:gs pos="0">
                <a:schemeClr val="accent2">
                  <a:gamma/>
                  <a:shade val="46275"/>
                  <a:invGamma/>
                </a:schemeClr>
              </a:gs>
              <a:gs pos="100000">
                <a:schemeClr val="accent2"/>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accent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a:t>Base Class Library</a:t>
            </a:r>
          </a:p>
        </p:txBody>
      </p:sp>
      <p:sp>
        <p:nvSpPr>
          <p:cNvPr id="6" name="Rectangle 5"/>
          <p:cNvSpPr>
            <a:spLocks noChangeArrowheads="1"/>
          </p:cNvSpPr>
          <p:nvPr/>
        </p:nvSpPr>
        <p:spPr bwMode="grayWhite">
          <a:xfrm>
            <a:off x="457200" y="2057400"/>
            <a:ext cx="5562600" cy="609600"/>
          </a:xfrm>
          <a:prstGeom prst="rect">
            <a:avLst/>
          </a:prstGeom>
          <a:gradFill rotWithShape="1">
            <a:gsLst>
              <a:gs pos="0">
                <a:schemeClr val="folHlink"/>
              </a:gs>
              <a:gs pos="100000">
                <a:schemeClr val="folHlink">
                  <a:gamma/>
                  <a:shade val="46275"/>
                  <a:invGamma/>
                </a:schemeClr>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fo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dirty="0"/>
              <a:t>Common Language Specification</a:t>
            </a:r>
          </a:p>
        </p:txBody>
      </p:sp>
      <p:sp>
        <p:nvSpPr>
          <p:cNvPr id="7" name="Rectangle 6"/>
          <p:cNvSpPr>
            <a:spLocks noChangeArrowheads="1"/>
          </p:cNvSpPr>
          <p:nvPr/>
        </p:nvSpPr>
        <p:spPr bwMode="grayWhite">
          <a:xfrm>
            <a:off x="457200" y="5867400"/>
            <a:ext cx="5562600" cy="762000"/>
          </a:xfrm>
          <a:prstGeom prst="rect">
            <a:avLst/>
          </a:prstGeom>
          <a:gradFill rotWithShape="1">
            <a:gsLst>
              <a:gs pos="0">
                <a:schemeClr val="hlink"/>
              </a:gs>
              <a:gs pos="100000">
                <a:schemeClr val="hlink">
                  <a:gamma/>
                  <a:shade val="46275"/>
                  <a:invGamma/>
                </a:schemeClr>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a:t>Common Language Runtime</a:t>
            </a:r>
          </a:p>
        </p:txBody>
      </p:sp>
      <p:sp>
        <p:nvSpPr>
          <p:cNvPr id="8" name="Rectangle 7"/>
          <p:cNvSpPr>
            <a:spLocks noChangeArrowheads="1"/>
          </p:cNvSpPr>
          <p:nvPr/>
        </p:nvSpPr>
        <p:spPr bwMode="blackWhite">
          <a:xfrm>
            <a:off x="457200" y="4114800"/>
            <a:ext cx="5562600" cy="609600"/>
          </a:xfrm>
          <a:prstGeom prst="rect">
            <a:avLst/>
          </a:prstGeom>
          <a:gradFill rotWithShape="0">
            <a:gsLst>
              <a:gs pos="0">
                <a:schemeClr val="accent2">
                  <a:gamma/>
                  <a:shade val="46275"/>
                  <a:invGamma/>
                </a:schemeClr>
              </a:gs>
              <a:gs pos="100000">
                <a:schemeClr val="accent2"/>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accent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a:t>Data and XML</a:t>
            </a:r>
          </a:p>
        </p:txBody>
      </p:sp>
      <p:sp>
        <p:nvSpPr>
          <p:cNvPr id="9" name="Rectangle 8"/>
          <p:cNvSpPr>
            <a:spLocks noChangeArrowheads="1"/>
          </p:cNvSpPr>
          <p:nvPr/>
        </p:nvSpPr>
        <p:spPr bwMode="grayWhite">
          <a:xfrm>
            <a:off x="457200" y="1295400"/>
            <a:ext cx="914400" cy="609600"/>
          </a:xfrm>
          <a:prstGeom prst="rect">
            <a:avLst/>
          </a:prstGeom>
          <a:gradFill rotWithShape="1">
            <a:gsLst>
              <a:gs pos="0">
                <a:schemeClr val="folHlink"/>
              </a:gs>
              <a:gs pos="100000">
                <a:schemeClr val="folHlink">
                  <a:gamma/>
                  <a:shade val="46275"/>
                  <a:invGamma/>
                </a:schemeClr>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fo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a:t>VB</a:t>
            </a:r>
          </a:p>
        </p:txBody>
      </p:sp>
      <p:sp>
        <p:nvSpPr>
          <p:cNvPr id="10" name="Rectangle 9"/>
          <p:cNvSpPr>
            <a:spLocks noChangeArrowheads="1"/>
          </p:cNvSpPr>
          <p:nvPr/>
        </p:nvSpPr>
        <p:spPr bwMode="grayWhite">
          <a:xfrm>
            <a:off x="1524000" y="1295400"/>
            <a:ext cx="914400" cy="609600"/>
          </a:xfrm>
          <a:prstGeom prst="rect">
            <a:avLst/>
          </a:prstGeom>
          <a:gradFill rotWithShape="1">
            <a:gsLst>
              <a:gs pos="0">
                <a:schemeClr val="folHlink"/>
              </a:gs>
              <a:gs pos="100000">
                <a:schemeClr val="folHlink">
                  <a:gamma/>
                  <a:shade val="46275"/>
                  <a:invGamma/>
                </a:schemeClr>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fo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a:t>C++</a:t>
            </a:r>
          </a:p>
        </p:txBody>
      </p:sp>
      <p:sp>
        <p:nvSpPr>
          <p:cNvPr id="11" name="Rectangle 10"/>
          <p:cNvSpPr>
            <a:spLocks noChangeArrowheads="1"/>
          </p:cNvSpPr>
          <p:nvPr/>
        </p:nvSpPr>
        <p:spPr bwMode="grayWhite">
          <a:xfrm>
            <a:off x="2590800" y="1295400"/>
            <a:ext cx="914400" cy="609600"/>
          </a:xfrm>
          <a:prstGeom prst="rect">
            <a:avLst/>
          </a:prstGeom>
          <a:gradFill rotWithShape="1">
            <a:gsLst>
              <a:gs pos="0">
                <a:schemeClr val="folHlink"/>
              </a:gs>
              <a:gs pos="100000">
                <a:schemeClr val="folHlink">
                  <a:gamma/>
                  <a:shade val="46275"/>
                  <a:invGamma/>
                </a:schemeClr>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fo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a:t>C#</a:t>
            </a:r>
          </a:p>
        </p:txBody>
      </p:sp>
      <p:sp>
        <p:nvSpPr>
          <p:cNvPr id="12" name="Rectangle 11"/>
          <p:cNvSpPr>
            <a:spLocks noChangeArrowheads="1"/>
          </p:cNvSpPr>
          <p:nvPr/>
        </p:nvSpPr>
        <p:spPr bwMode="grayWhite">
          <a:xfrm>
            <a:off x="6400800" y="1295400"/>
            <a:ext cx="1676400" cy="5334000"/>
          </a:xfrm>
          <a:prstGeom prst="rect">
            <a:avLst/>
          </a:prstGeom>
          <a:gradFill rotWithShape="1">
            <a:gsLst>
              <a:gs pos="0">
                <a:schemeClr val="accent1"/>
              </a:gs>
              <a:gs pos="100000">
                <a:schemeClr val="accent1">
                  <a:gamma/>
                  <a:shade val="46275"/>
                  <a:invGamma/>
                </a:schemeClr>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flatTx/>
          </a:bodyPr>
          <a:lstStyle/>
          <a:p>
            <a:pPr algn="ctr"/>
            <a:r>
              <a:rPr lang="en-US" sz="2400" b="1"/>
              <a:t>Visual Studio.NET</a:t>
            </a:r>
          </a:p>
        </p:txBody>
      </p:sp>
      <p:sp>
        <p:nvSpPr>
          <p:cNvPr id="13" name="Rectangle 12"/>
          <p:cNvSpPr>
            <a:spLocks noChangeArrowheads="1"/>
          </p:cNvSpPr>
          <p:nvPr/>
        </p:nvSpPr>
        <p:spPr bwMode="grayWhite">
          <a:xfrm>
            <a:off x="3657600" y="1295400"/>
            <a:ext cx="1143000" cy="609600"/>
          </a:xfrm>
          <a:prstGeom prst="rect">
            <a:avLst/>
          </a:prstGeom>
          <a:gradFill rotWithShape="1">
            <a:gsLst>
              <a:gs pos="0">
                <a:schemeClr val="folHlink"/>
              </a:gs>
              <a:gs pos="100000">
                <a:schemeClr val="folHlink">
                  <a:gamma/>
                  <a:shade val="46275"/>
                  <a:invGamma/>
                </a:schemeClr>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fo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a:t>JScript</a:t>
            </a:r>
          </a:p>
        </p:txBody>
      </p:sp>
      <p:sp>
        <p:nvSpPr>
          <p:cNvPr id="14" name="Rectangle 13"/>
          <p:cNvSpPr>
            <a:spLocks noChangeArrowheads="1"/>
          </p:cNvSpPr>
          <p:nvPr/>
        </p:nvSpPr>
        <p:spPr bwMode="grayWhite">
          <a:xfrm>
            <a:off x="4953000" y="1295400"/>
            <a:ext cx="1066800" cy="609600"/>
          </a:xfrm>
          <a:prstGeom prst="rect">
            <a:avLst/>
          </a:prstGeom>
          <a:gradFill rotWithShape="1">
            <a:gsLst>
              <a:gs pos="0">
                <a:schemeClr val="folHlink"/>
              </a:gs>
              <a:gs pos="100000">
                <a:schemeClr val="folHlink">
                  <a:gamma/>
                  <a:shade val="46275"/>
                  <a:invGamma/>
                </a:schemeClr>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folHlink"/>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a:t>…</a:t>
            </a:r>
          </a:p>
        </p:txBody>
      </p:sp>
      <p:sp>
        <p:nvSpPr>
          <p:cNvPr id="15" name="Rectangle 14"/>
          <p:cNvSpPr>
            <a:spLocks noChangeArrowheads="1"/>
          </p:cNvSpPr>
          <p:nvPr/>
        </p:nvSpPr>
        <p:spPr bwMode="blackWhite">
          <a:xfrm>
            <a:off x="457200" y="3048000"/>
            <a:ext cx="2743200" cy="914400"/>
          </a:xfrm>
          <a:prstGeom prst="rect">
            <a:avLst/>
          </a:prstGeom>
          <a:gradFill rotWithShape="0">
            <a:gsLst>
              <a:gs pos="0">
                <a:schemeClr val="accent2">
                  <a:gamma/>
                  <a:shade val="46275"/>
                  <a:invGamma/>
                </a:schemeClr>
              </a:gs>
              <a:gs pos="100000">
                <a:schemeClr val="accent2"/>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accent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a:t>Web</a:t>
            </a:r>
          </a:p>
          <a:p>
            <a:pPr algn="ctr"/>
            <a:r>
              <a:rPr lang="en-US" sz="2400" b="1"/>
              <a:t>Services</a:t>
            </a:r>
          </a:p>
        </p:txBody>
      </p:sp>
      <p:sp>
        <p:nvSpPr>
          <p:cNvPr id="16" name="Rectangle 15"/>
          <p:cNvSpPr>
            <a:spLocks noChangeArrowheads="1"/>
          </p:cNvSpPr>
          <p:nvPr/>
        </p:nvSpPr>
        <p:spPr bwMode="blackWhite">
          <a:xfrm>
            <a:off x="3352800" y="3048000"/>
            <a:ext cx="2667000" cy="914400"/>
          </a:xfrm>
          <a:prstGeom prst="rect">
            <a:avLst/>
          </a:prstGeom>
          <a:gradFill rotWithShape="0">
            <a:gsLst>
              <a:gs pos="0">
                <a:schemeClr val="accent2">
                  <a:gamma/>
                  <a:shade val="46275"/>
                  <a:invGamma/>
                </a:schemeClr>
              </a:gs>
              <a:gs pos="100000">
                <a:schemeClr val="accent2"/>
              </a:gs>
            </a:gsLst>
            <a:lin ang="5400000" scaled="1"/>
          </a:gradFill>
          <a:ln w="12700">
            <a:miter lim="800000"/>
            <a:headEnd type="none" w="sm" len="sm"/>
            <a:tailEnd type="none" w="sm" len="sm"/>
          </a:ln>
          <a:effectLst/>
          <a:scene3d>
            <a:camera prst="legacyObliqueTopRight"/>
            <a:lightRig rig="legacyFlat3" dir="b"/>
          </a:scene3d>
          <a:sp3d extrusionH="582600" prstMaterial="legacyMatte">
            <a:bevelT w="13500" h="13500" prst="angle"/>
            <a:bevelB w="13500" h="13500" prst="angle"/>
            <a:extrusionClr>
              <a:schemeClr val="accent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en-US" sz="2400" b="1" dirty="0"/>
              <a:t>User</a:t>
            </a:r>
          </a:p>
          <a:p>
            <a:pPr algn="ctr"/>
            <a:r>
              <a:rPr lang="en-US" sz="2400" b="1" dirty="0"/>
              <a:t>Interface</a:t>
            </a:r>
          </a:p>
        </p:txBody>
      </p:sp>
      <p:sp>
        <p:nvSpPr>
          <p:cNvPr id="2" name="CasellaDiTesto 1"/>
          <p:cNvSpPr txBox="1"/>
          <p:nvPr/>
        </p:nvSpPr>
        <p:spPr>
          <a:xfrm>
            <a:off x="3068472" y="2669961"/>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403116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Concetti chiave</a:t>
            </a:r>
            <a:endParaRPr lang="it-IT" dirty="0"/>
          </a:p>
        </p:txBody>
      </p:sp>
      <p:sp>
        <p:nvSpPr>
          <p:cNvPr id="3" name="Segnaposto contenuto 2"/>
          <p:cNvSpPr>
            <a:spLocks noGrp="1"/>
          </p:cNvSpPr>
          <p:nvPr>
            <p:ph idx="1"/>
          </p:nvPr>
        </p:nvSpPr>
        <p:spPr/>
        <p:txBody>
          <a:bodyPr/>
          <a:lstStyle/>
          <a:p>
            <a:r>
              <a:rPr lang="it-IT" b="1" dirty="0"/>
              <a:t>CLS</a:t>
            </a:r>
            <a:r>
              <a:rPr lang="it-IT" dirty="0"/>
              <a:t>: Common Language </a:t>
            </a:r>
            <a:r>
              <a:rPr lang="it-IT" dirty="0" err="1"/>
              <a:t>Specification</a:t>
            </a:r>
            <a:endParaRPr lang="it-IT" dirty="0"/>
          </a:p>
          <a:p>
            <a:r>
              <a:rPr lang="it-IT" b="1" dirty="0" smtClean="0"/>
              <a:t>MSIL</a:t>
            </a:r>
            <a:r>
              <a:rPr lang="it-IT" dirty="0"/>
              <a:t>: Microsoft Intermediate Language</a:t>
            </a:r>
          </a:p>
          <a:p>
            <a:r>
              <a:rPr lang="it-IT" b="1" dirty="0"/>
              <a:t>CLR</a:t>
            </a:r>
            <a:r>
              <a:rPr lang="it-IT" dirty="0"/>
              <a:t>: Common Language </a:t>
            </a:r>
            <a:r>
              <a:rPr lang="it-IT" dirty="0" smtClean="0"/>
              <a:t>Runtime</a:t>
            </a:r>
            <a:endParaRPr lang="it-IT" dirty="0"/>
          </a:p>
          <a:p>
            <a:pPr lvl="1"/>
            <a:r>
              <a:rPr lang="it-IT" dirty="0" smtClean="0"/>
              <a:t>gestisce </a:t>
            </a:r>
            <a:r>
              <a:rPr lang="it-IT" dirty="0"/>
              <a:t>il codice in esecuzione fornendo servizi quali la gestione della memoria, dei </a:t>
            </a:r>
            <a:r>
              <a:rPr lang="it-IT" dirty="0" err="1" smtClean="0"/>
              <a:t>thread</a:t>
            </a:r>
            <a:r>
              <a:rPr lang="it-IT" dirty="0" smtClean="0"/>
              <a:t>.</a:t>
            </a:r>
            <a:endParaRPr lang="it-IT" dirty="0"/>
          </a:p>
          <a:p>
            <a:r>
              <a:rPr lang="it-IT" b="1" dirty="0"/>
              <a:t>CTS</a:t>
            </a:r>
            <a:r>
              <a:rPr lang="it-IT" dirty="0"/>
              <a:t>: Common </a:t>
            </a:r>
            <a:r>
              <a:rPr lang="it-IT" dirty="0" err="1"/>
              <a:t>Type</a:t>
            </a:r>
            <a:r>
              <a:rPr lang="it-IT" dirty="0"/>
              <a:t> System</a:t>
            </a:r>
          </a:p>
          <a:p>
            <a:pPr marL="0" indent="0">
              <a:buNone/>
            </a:pPr>
            <a:endParaRPr lang="it-IT" dirty="0"/>
          </a:p>
        </p:txBody>
      </p:sp>
    </p:spTree>
    <p:extLst>
      <p:ext uri="{BB962C8B-B14F-4D97-AF65-F5344CB8AC3E}">
        <p14:creationId xmlns:p14="http://schemas.microsoft.com/office/powerpoint/2010/main" val="148651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CLS</a:t>
            </a:r>
            <a:endParaRPr lang="it-IT" dirty="0"/>
          </a:p>
        </p:txBody>
      </p:sp>
      <p:sp>
        <p:nvSpPr>
          <p:cNvPr id="3" name="Segnaposto contenuto 2"/>
          <p:cNvSpPr>
            <a:spLocks noGrp="1"/>
          </p:cNvSpPr>
          <p:nvPr>
            <p:ph idx="1"/>
          </p:nvPr>
        </p:nvSpPr>
        <p:spPr/>
        <p:txBody>
          <a:bodyPr>
            <a:normAutofit/>
          </a:bodyPr>
          <a:lstStyle/>
          <a:p>
            <a:r>
              <a:rPr lang="it-IT" dirty="0"/>
              <a:t>Per essere certi che il proprio codice gestito sia accessibile ad altri indipendentemente dal linguaggio utilizzato .NET fornisce delle specifiche note col nome di Common Language </a:t>
            </a:r>
            <a:r>
              <a:rPr lang="it-IT" dirty="0" err="1"/>
              <a:t>Specification</a:t>
            </a:r>
            <a:r>
              <a:rPr lang="it-IT" dirty="0"/>
              <a:t> (CLS) che definiscono un set di funzionalità fondamentali dei linguaggi: se il codice sviluppato utilizza </a:t>
            </a:r>
            <a:r>
              <a:rPr lang="it-IT" dirty="0" smtClean="0"/>
              <a:t>esclusivamente </a:t>
            </a:r>
            <a:r>
              <a:rPr lang="it-IT" dirty="0"/>
              <a:t>le funzionalità CLS nelle API che espone all’esterno allora l’accesso a tale codice è garantito a tutti i linguaggi che supportano le specifiche stesse</a:t>
            </a:r>
            <a:r>
              <a:rPr lang="it-IT" dirty="0" smtClean="0"/>
              <a:t>.</a:t>
            </a:r>
          </a:p>
        </p:txBody>
      </p:sp>
    </p:spTree>
    <p:extLst>
      <p:ext uri="{BB962C8B-B14F-4D97-AF65-F5344CB8AC3E}">
        <p14:creationId xmlns:p14="http://schemas.microsoft.com/office/powerpoint/2010/main" val="2026053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Esecuzione in .NET</a:t>
            </a:r>
            <a:endParaRPr lang="it-IT" dirty="0"/>
          </a:p>
        </p:txBody>
      </p:sp>
      <p:sp>
        <p:nvSpPr>
          <p:cNvPr id="3" name="Segnaposto contenuto 2"/>
          <p:cNvSpPr>
            <a:spLocks noGrp="1"/>
          </p:cNvSpPr>
          <p:nvPr>
            <p:ph idx="1"/>
          </p:nvPr>
        </p:nvSpPr>
        <p:spPr/>
        <p:txBody>
          <a:bodyPr>
            <a:normAutofit lnSpcReduction="10000"/>
          </a:bodyPr>
          <a:lstStyle/>
          <a:p>
            <a:r>
              <a:rPr lang="it-IT" dirty="0" smtClean="0"/>
              <a:t>Viene </a:t>
            </a:r>
            <a:r>
              <a:rPr lang="it-IT" dirty="0"/>
              <a:t>sviluppato il codice sorgente utilizzando un linguaggio in grado di supportare le funzionalità offerte dal CLR (ad esempio C#)</a:t>
            </a:r>
          </a:p>
          <a:p>
            <a:r>
              <a:rPr lang="it-IT" dirty="0"/>
              <a:t>il codice sorgente viene compilato in un </a:t>
            </a:r>
            <a:r>
              <a:rPr lang="it-IT" dirty="0" err="1"/>
              <a:t>Portable</a:t>
            </a:r>
            <a:r>
              <a:rPr lang="it-IT" dirty="0"/>
              <a:t> </a:t>
            </a:r>
            <a:r>
              <a:rPr lang="it-IT" dirty="0" err="1"/>
              <a:t>Executable</a:t>
            </a:r>
            <a:r>
              <a:rPr lang="it-IT" dirty="0"/>
              <a:t> (PE) contenente metadati e codice MSIL (Microsoft Intermediate Language)</a:t>
            </a:r>
          </a:p>
          <a:p>
            <a:r>
              <a:rPr lang="it-IT" dirty="0"/>
              <a:t>il codice MSIL viene progressivamente tradotto in codice nativo da un compilatore JIT (Just In Time)</a:t>
            </a:r>
          </a:p>
          <a:p>
            <a:r>
              <a:rPr lang="it-IT" dirty="0"/>
              <a:t>il codice nativo viene eseguito</a:t>
            </a:r>
          </a:p>
          <a:p>
            <a:endParaRPr lang="it-IT" dirty="0"/>
          </a:p>
        </p:txBody>
      </p:sp>
    </p:spTree>
    <p:extLst>
      <p:ext uri="{BB962C8B-B14F-4D97-AF65-F5344CB8AC3E}">
        <p14:creationId xmlns:p14="http://schemas.microsoft.com/office/powerpoint/2010/main" val="3661633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Esecuzione</a:t>
            </a:r>
            <a:endParaRPr lang="it-IT" dirty="0"/>
          </a:p>
        </p:txBody>
      </p:sp>
      <p:pic>
        <p:nvPicPr>
          <p:cNvPr id="1026" name="Picture 2" descr="Processo di compilazion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37484" r="-37484"/>
          <a:stretch>
            <a:fillRect/>
          </a:stretch>
        </p:blipFill>
        <p:spPr bwMode="auto">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727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Codice MSIL</a:t>
            </a:r>
            <a:endParaRPr lang="it-IT" dirty="0"/>
          </a:p>
        </p:txBody>
      </p:sp>
      <p:sp>
        <p:nvSpPr>
          <p:cNvPr id="5" name="Rectangle 4"/>
          <p:cNvSpPr>
            <a:spLocks noChangeArrowheads="1"/>
          </p:cNvSpPr>
          <p:nvPr/>
        </p:nvSpPr>
        <p:spPr bwMode="auto">
          <a:xfrm>
            <a:off x="3635375" y="4508500"/>
            <a:ext cx="1943100" cy="1512888"/>
          </a:xfrm>
          <a:prstGeom prst="rect">
            <a:avLst/>
          </a:prstGeom>
          <a:gradFill rotWithShape="1">
            <a:gsLst>
              <a:gs pos="0">
                <a:schemeClr val="hlink"/>
              </a:gs>
              <a:gs pos="100000">
                <a:schemeClr val="hlink">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it-IT" sz="2400">
                <a:latin typeface="Tahoma" pitchFamily="34" charset="0"/>
              </a:rPr>
              <a:t>Codice</a:t>
            </a:r>
            <a:br>
              <a:rPr lang="it-IT" sz="2400">
                <a:latin typeface="Tahoma" pitchFamily="34" charset="0"/>
              </a:rPr>
            </a:br>
            <a:r>
              <a:rPr lang="it-IT" sz="2400">
                <a:latin typeface="Tahoma" pitchFamily="34" charset="0"/>
              </a:rPr>
              <a:t>nativo</a:t>
            </a:r>
            <a:endParaRPr lang="en-US" sz="2400">
              <a:latin typeface="Tahoma" pitchFamily="34" charset="0"/>
            </a:endParaRPr>
          </a:p>
        </p:txBody>
      </p:sp>
      <p:sp>
        <p:nvSpPr>
          <p:cNvPr id="6" name="AutoShape 5"/>
          <p:cNvSpPr>
            <a:spLocks noChangeArrowheads="1"/>
          </p:cNvSpPr>
          <p:nvPr/>
        </p:nvSpPr>
        <p:spPr bwMode="auto">
          <a:xfrm>
            <a:off x="7091363" y="4508500"/>
            <a:ext cx="1225550" cy="1584325"/>
          </a:xfrm>
          <a:prstGeom prst="flowChartDocumen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it-IT" sz="2400" dirty="0">
                <a:latin typeface="Tahoma" pitchFamily="34" charset="0"/>
              </a:rPr>
              <a:t>Output</a:t>
            </a:r>
            <a:endParaRPr lang="en-US" sz="2400" dirty="0">
              <a:latin typeface="Tahoma" pitchFamily="34" charset="0"/>
            </a:endParaRPr>
          </a:p>
        </p:txBody>
      </p:sp>
      <p:sp>
        <p:nvSpPr>
          <p:cNvPr id="7" name="AutoShape 6"/>
          <p:cNvSpPr>
            <a:spLocks noChangeArrowheads="1"/>
          </p:cNvSpPr>
          <p:nvPr/>
        </p:nvSpPr>
        <p:spPr bwMode="auto">
          <a:xfrm>
            <a:off x="2268538" y="2349500"/>
            <a:ext cx="1223962" cy="6477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8" name="AutoShape 7"/>
          <p:cNvSpPr>
            <a:spLocks noChangeArrowheads="1"/>
          </p:cNvSpPr>
          <p:nvPr/>
        </p:nvSpPr>
        <p:spPr bwMode="auto">
          <a:xfrm>
            <a:off x="5722938" y="5013325"/>
            <a:ext cx="1223962" cy="6477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hlink"/>
              </a:gs>
              <a:gs pos="100000">
                <a:schemeClr val="hlink">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9" name="Rectangle 8"/>
          <p:cNvSpPr>
            <a:spLocks noChangeArrowheads="1"/>
          </p:cNvSpPr>
          <p:nvPr/>
        </p:nvSpPr>
        <p:spPr bwMode="auto">
          <a:xfrm>
            <a:off x="539750" y="4581525"/>
            <a:ext cx="1943100" cy="1512888"/>
          </a:xfrm>
          <a:prstGeom prst="rect">
            <a:avLst/>
          </a:prstGeom>
          <a:gradFill rotWithShape="1">
            <a:gsLst>
              <a:gs pos="0">
                <a:schemeClr val="accent2"/>
              </a:gs>
              <a:gs pos="100000">
                <a:schemeClr val="accent2">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it-IT" sz="2400">
                <a:latin typeface="Tahoma" pitchFamily="34" charset="0"/>
              </a:rPr>
              <a:t>Compilatore</a:t>
            </a:r>
          </a:p>
          <a:p>
            <a:pPr algn="ctr" eaLnBrk="1" hangingPunct="1"/>
            <a:r>
              <a:rPr lang="it-IT" sz="2400">
                <a:latin typeface="Tahoma" pitchFamily="34" charset="0"/>
              </a:rPr>
              <a:t>JIT</a:t>
            </a:r>
            <a:endParaRPr lang="en-US" sz="2400">
              <a:latin typeface="Tahoma" pitchFamily="34" charset="0"/>
            </a:endParaRPr>
          </a:p>
        </p:txBody>
      </p:sp>
      <p:sp>
        <p:nvSpPr>
          <p:cNvPr id="10" name="AutoShape 9"/>
          <p:cNvSpPr>
            <a:spLocks noChangeArrowheads="1"/>
          </p:cNvSpPr>
          <p:nvPr/>
        </p:nvSpPr>
        <p:spPr bwMode="auto">
          <a:xfrm>
            <a:off x="2555875" y="4941888"/>
            <a:ext cx="1008063" cy="6477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accent2"/>
              </a:gs>
              <a:gs pos="100000">
                <a:schemeClr val="accent2">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1" name="Rectangle 10"/>
          <p:cNvSpPr>
            <a:spLocks noChangeArrowheads="1"/>
          </p:cNvSpPr>
          <p:nvPr/>
        </p:nvSpPr>
        <p:spPr bwMode="auto">
          <a:xfrm>
            <a:off x="6732588" y="1844675"/>
            <a:ext cx="1798637" cy="1512888"/>
          </a:xfrm>
          <a:prstGeom prst="rect">
            <a:avLst/>
          </a:prstGeom>
          <a:gradFill rotWithShape="1">
            <a:gsLst>
              <a:gs pos="0">
                <a:schemeClr val="hlink"/>
              </a:gs>
              <a:gs pos="100000">
                <a:schemeClr val="hlink">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it-IT" sz="2400">
                <a:latin typeface="Tahoma" pitchFamily="34" charset="0"/>
              </a:rPr>
              <a:t>Codice</a:t>
            </a:r>
            <a:br>
              <a:rPr lang="it-IT" sz="2400">
                <a:latin typeface="Tahoma" pitchFamily="34" charset="0"/>
              </a:rPr>
            </a:br>
            <a:r>
              <a:rPr lang="it-IT" sz="2400">
                <a:latin typeface="Tahoma" pitchFamily="34" charset="0"/>
              </a:rPr>
              <a:t>MSIL</a:t>
            </a:r>
          </a:p>
          <a:p>
            <a:pPr algn="ctr" eaLnBrk="1" hangingPunct="1"/>
            <a:r>
              <a:rPr lang="it-IT" sz="2400">
                <a:latin typeface="Tahoma" pitchFamily="34" charset="0"/>
              </a:rPr>
              <a:t>(Assembly)</a:t>
            </a:r>
          </a:p>
          <a:p>
            <a:pPr algn="ctr" eaLnBrk="1" hangingPunct="1"/>
            <a:r>
              <a:rPr lang="it-IT" b="1">
                <a:latin typeface="Tahoma" pitchFamily="34" charset="0"/>
              </a:rPr>
              <a:t>.EXE/.DLL</a:t>
            </a:r>
            <a:endParaRPr lang="en-US" b="1">
              <a:latin typeface="Tahoma" pitchFamily="34" charset="0"/>
            </a:endParaRPr>
          </a:p>
        </p:txBody>
      </p:sp>
      <p:sp>
        <p:nvSpPr>
          <p:cNvPr id="12" name="Rectangle 11"/>
          <p:cNvSpPr>
            <a:spLocks noChangeArrowheads="1"/>
          </p:cNvSpPr>
          <p:nvPr/>
        </p:nvSpPr>
        <p:spPr bwMode="auto">
          <a:xfrm>
            <a:off x="3635375" y="1844675"/>
            <a:ext cx="1943100" cy="1512888"/>
          </a:xfrm>
          <a:prstGeom prst="rect">
            <a:avLst/>
          </a:prstGeom>
          <a:gradFill rotWithShape="1">
            <a:gsLst>
              <a:gs pos="0">
                <a:schemeClr val="accent2"/>
              </a:gs>
              <a:gs pos="100000">
                <a:schemeClr val="accent2">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it-IT" sz="2400">
                <a:latin typeface="Tahoma" pitchFamily="34" charset="0"/>
              </a:rPr>
              <a:t>Compilatore</a:t>
            </a:r>
            <a:br>
              <a:rPr lang="it-IT" sz="2400">
                <a:latin typeface="Tahoma" pitchFamily="34" charset="0"/>
              </a:rPr>
            </a:br>
            <a:r>
              <a:rPr lang="it-IT" sz="2400">
                <a:latin typeface="Tahoma" pitchFamily="34" charset="0"/>
              </a:rPr>
              <a:t>.NET</a:t>
            </a:r>
          </a:p>
        </p:txBody>
      </p:sp>
      <p:sp>
        <p:nvSpPr>
          <p:cNvPr id="13" name="AutoShape 12"/>
          <p:cNvSpPr>
            <a:spLocks noChangeArrowheads="1"/>
          </p:cNvSpPr>
          <p:nvPr/>
        </p:nvSpPr>
        <p:spPr bwMode="auto">
          <a:xfrm>
            <a:off x="5651500" y="2276475"/>
            <a:ext cx="1008063" cy="6477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accent2"/>
              </a:gs>
              <a:gs pos="100000">
                <a:schemeClr val="accent2">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cxnSp>
        <p:nvCxnSpPr>
          <p:cNvPr id="14" name="AutoShape 13"/>
          <p:cNvCxnSpPr>
            <a:cxnSpLocks noChangeShapeType="1"/>
            <a:stCxn id="11" idx="2"/>
            <a:endCxn id="9" idx="0"/>
          </p:cNvCxnSpPr>
          <p:nvPr/>
        </p:nvCxnSpPr>
        <p:spPr bwMode="auto">
          <a:xfrm rot="5400000">
            <a:off x="3960019" y="908844"/>
            <a:ext cx="1223962" cy="6121400"/>
          </a:xfrm>
          <a:prstGeom prst="bentConnector3">
            <a:avLst>
              <a:gd name="adj1" fmla="val 49935"/>
            </a:avLst>
          </a:prstGeom>
          <a:noFill/>
          <a:ln w="152400">
            <a:solidFill>
              <a:schemeClr va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AutoShape 14"/>
          <p:cNvSpPr>
            <a:spLocks noChangeArrowheads="1"/>
          </p:cNvSpPr>
          <p:nvPr/>
        </p:nvSpPr>
        <p:spPr bwMode="auto">
          <a:xfrm>
            <a:off x="539750" y="1844675"/>
            <a:ext cx="1584325" cy="1512888"/>
          </a:xfrm>
          <a:prstGeom prst="foldedCorner">
            <a:avLst>
              <a:gd name="adj" fmla="val 12500"/>
            </a:avLst>
          </a:prstGeom>
          <a:gradFill rotWithShape="1">
            <a:gsLst>
              <a:gs pos="0">
                <a:schemeClr val="accent1"/>
              </a:gs>
              <a:gs pos="100000">
                <a:schemeClr val="accent1">
                  <a:gamma/>
                  <a:shade val="46275"/>
                  <a:invGamma/>
                </a:scheme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it-IT" sz="2400">
                <a:latin typeface="Tahoma" pitchFamily="34" charset="0"/>
              </a:rPr>
              <a:t>Sorgenti</a:t>
            </a:r>
            <a:endParaRPr lang="en-US" sz="2400">
              <a:latin typeface="Tahoma" pitchFamily="34" charset="0"/>
            </a:endParaRPr>
          </a:p>
        </p:txBody>
      </p:sp>
    </p:spTree>
    <p:extLst>
      <p:ext uri="{BB962C8B-B14F-4D97-AF65-F5344CB8AC3E}">
        <p14:creationId xmlns:p14="http://schemas.microsoft.com/office/powerpoint/2010/main" val="3190020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Compilazione</a:t>
            </a:r>
            <a:endParaRPr lang="it-IT" dirty="0"/>
          </a:p>
        </p:txBody>
      </p:sp>
      <p:sp>
        <p:nvSpPr>
          <p:cNvPr id="3" name="Segnaposto contenuto 2"/>
          <p:cNvSpPr>
            <a:spLocks noGrp="1"/>
          </p:cNvSpPr>
          <p:nvPr>
            <p:ph idx="1"/>
          </p:nvPr>
        </p:nvSpPr>
        <p:spPr/>
        <p:txBody>
          <a:bodyPr/>
          <a:lstStyle/>
          <a:p>
            <a:r>
              <a:rPr lang="it-IT" dirty="0"/>
              <a:t>In ambiente .NET dalla compilazione del codice sorgente non si ottiene subito il codice nativo ma si ottiene un linguaggio intermedio (Microsoft Intermediate Language) che essendo indipendente dall’architettura è assolutamente portabile da un sistema all’altro.</a:t>
            </a:r>
          </a:p>
        </p:txBody>
      </p:sp>
    </p:spTree>
    <p:extLst>
      <p:ext uri="{BB962C8B-B14F-4D97-AF65-F5344CB8AC3E}">
        <p14:creationId xmlns:p14="http://schemas.microsoft.com/office/powerpoint/2010/main" val="159269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Esecuzione</a:t>
            </a:r>
            <a:endParaRPr lang="it-IT" dirty="0"/>
          </a:p>
        </p:txBody>
      </p:sp>
      <p:sp>
        <p:nvSpPr>
          <p:cNvPr id="3" name="Segnaposto contenuto 2"/>
          <p:cNvSpPr>
            <a:spLocks noGrp="1"/>
          </p:cNvSpPr>
          <p:nvPr>
            <p:ph idx="1"/>
          </p:nvPr>
        </p:nvSpPr>
        <p:spPr/>
        <p:txBody>
          <a:bodyPr/>
          <a:lstStyle/>
          <a:p>
            <a:r>
              <a:rPr lang="it-IT" dirty="0"/>
              <a:t>Il codice nativo viene ottenuto mediante una seconda compilazione detta JIT (Just In Time) che converte il linguaggio intermedio in codice nativo per l’architettura sulla quale il programma sta "</a:t>
            </a:r>
            <a:r>
              <a:rPr lang="it-IT" dirty="0" smtClean="0"/>
              <a:t>girando”.</a:t>
            </a:r>
            <a:endParaRPr lang="it-IT" dirty="0"/>
          </a:p>
        </p:txBody>
      </p:sp>
    </p:spTree>
    <p:extLst>
      <p:ext uri="{BB962C8B-B14F-4D97-AF65-F5344CB8AC3E}">
        <p14:creationId xmlns:p14="http://schemas.microsoft.com/office/powerpoint/2010/main" val="22312228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bita">
  <a:themeElements>
    <a:clrScheme name="Orbita">
      <a:dk1>
        <a:srgbClr val="000000"/>
      </a:dk1>
      <a:lt1>
        <a:srgbClr val="FFFFFF"/>
      </a:lt1>
      <a:dk2>
        <a:srgbClr val="7C9BA5"/>
      </a:dk2>
      <a:lt2>
        <a:srgbClr val="C1D0CA"/>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Orbita">
      <a:majorFont>
        <a:latin typeface="Candara"/>
        <a:ea typeface=""/>
        <a:cs typeface=""/>
        <a:font script="Jpan" typeface="ＭＳ Ｐゴシック"/>
        <a:font script="Hans" typeface="宋体"/>
        <a:font script="Hant" typeface="新細明體"/>
      </a:majorFont>
      <a:minorFont>
        <a:latin typeface="Candara"/>
        <a:ea typeface=""/>
        <a:cs typeface=""/>
        <a:font script="Jpan" typeface="ＭＳ Ｐゴシック"/>
        <a:font script="Hans" typeface="宋体"/>
        <a:font script="Hant" typeface="新細明體"/>
      </a:minorFont>
    </a:fontScheme>
    <a:fmtScheme name="Orbita">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Orbita.thmx</Template>
  <TotalTime>59</TotalTime>
  <Words>618</Words>
  <Application>Microsoft Macintosh PowerPoint</Application>
  <PresentationFormat>Presentazione su schermo (4:3)</PresentationFormat>
  <Paragraphs>56</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Orbita</vt:lpstr>
      <vt:lpstr>Introduzione al .NET Framework</vt:lpstr>
      <vt:lpstr>Presentazione di PowerPoint</vt:lpstr>
      <vt:lpstr>Concetti chiave</vt:lpstr>
      <vt:lpstr>CLS</vt:lpstr>
      <vt:lpstr>Esecuzione in .NET</vt:lpstr>
      <vt:lpstr>Esecuzione</vt:lpstr>
      <vt:lpstr>Codice MSIL</vt:lpstr>
      <vt:lpstr>Compilazione</vt:lpstr>
      <vt:lpstr>Esecuzione</vt:lpstr>
      <vt:lpstr>JIT</vt:lpstr>
      <vt:lpstr>.NET e Java</vt:lpstr>
      <vt:lpstr>JIT in azione</vt:lpstr>
      <vt:lpstr>Interoperabilità</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Introduzione al .NET Framework</dc:title>
  <dc:creator>Ferrari Alberto</dc:creator>
  <cp:lastModifiedBy>Alberto Ferrari</cp:lastModifiedBy>
  <cp:revision>18</cp:revision>
  <dcterms:created xsi:type="dcterms:W3CDTF">2012-09-29T08:38:24Z</dcterms:created>
  <dcterms:modified xsi:type="dcterms:W3CDTF">2012-10-02T18:19:52Z</dcterms:modified>
</cp:coreProperties>
</file>